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E426-F67F-4D24-A934-89EAC0E7F140}" type="datetimeFigureOut">
              <a:rPr lang="nl-NL" smtClean="0"/>
              <a:t>7-1-2016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6C08-6A32-4435-8BD1-2327074572C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‘</a:t>
            </a:r>
            <a:r>
              <a:rPr lang="nl-NL" dirty="0" err="1" smtClean="0"/>
              <a:t>ein</a:t>
            </a:r>
            <a:r>
              <a:rPr lang="nl-NL" dirty="0" smtClean="0"/>
              <a:t>’-</a:t>
            </a:r>
            <a:r>
              <a:rPr lang="nl-NL" dirty="0" err="1" smtClean="0"/>
              <a:t>Gruppe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Welke woorden horen bij deze groep en hoe werkt het?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>
                <a:latin typeface="Arial" pitchFamily="34" charset="0"/>
                <a:cs typeface="Arial" pitchFamily="34" charset="0"/>
              </a:rPr>
              <a:t>Welke woorden horen tot de ‘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ein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’-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?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err="1">
                <a:latin typeface="Arial" pitchFamily="34" charset="0"/>
                <a:cs typeface="Arial" pitchFamily="34" charset="0"/>
              </a:rPr>
              <a:t>ein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een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kein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geen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mein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	mijn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dein-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jouw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>
                <a:latin typeface="Arial" pitchFamily="34" charset="0"/>
                <a:cs typeface="Arial" pitchFamily="34" charset="0"/>
              </a:rPr>
              <a:t>sein-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	zijn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ihr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  	haar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unser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ons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euer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	jullie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ihr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	hun</a:t>
            </a:r>
            <a:endParaRPr lang="nl-NL" dirty="0">
              <a:latin typeface="Arial" pitchFamily="34" charset="0"/>
              <a:cs typeface="Arial" pitchFamily="34" charset="0"/>
            </a:endParaRPr>
          </a:p>
          <a:p>
            <a:r>
              <a:rPr lang="nl-NL" dirty="0" err="1">
                <a:latin typeface="Arial" pitchFamily="34" charset="0"/>
                <a:cs typeface="Arial" pitchFamily="34" charset="0"/>
              </a:rPr>
              <a:t>Ihr</a:t>
            </a:r>
            <a:r>
              <a:rPr lang="nl-NL" dirty="0">
                <a:latin typeface="Arial" pitchFamily="34" charset="0"/>
                <a:cs typeface="Arial" pitchFamily="34" charset="0"/>
              </a:rPr>
              <a:t>-         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  	uw</a:t>
            </a:r>
            <a:endParaRPr lang="nl-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schema van de ‘</a:t>
            </a:r>
            <a:r>
              <a:rPr lang="nl-NL" dirty="0" err="1" smtClean="0"/>
              <a:t>ein</a:t>
            </a:r>
            <a:r>
              <a:rPr lang="nl-NL" dirty="0" smtClean="0"/>
              <a:t>’-</a:t>
            </a:r>
            <a:r>
              <a:rPr lang="nl-NL" dirty="0" err="1" smtClean="0"/>
              <a:t>Gruppe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8229600" cy="2415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hthoek 4"/>
          <p:cNvSpPr/>
          <p:nvPr/>
        </p:nvSpPr>
        <p:spPr>
          <a:xfrm>
            <a:off x="467544" y="4005064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Bij ieder ander woord uit de ‘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ein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’-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plak je de laatste letter gewoon achter de stam.</a:t>
            </a:r>
          </a:p>
          <a:p>
            <a:endParaRPr lang="nl-NL" dirty="0" smtClean="0">
              <a:latin typeface="Arial" pitchFamily="34" charset="0"/>
              <a:cs typeface="Arial" pitchFamily="34" charset="0"/>
            </a:endParaRPr>
          </a:p>
          <a:p>
            <a:r>
              <a:rPr lang="nl-NL" b="1" dirty="0" smtClean="0">
                <a:latin typeface="Arial" pitchFamily="34" charset="0"/>
                <a:cs typeface="Arial" pitchFamily="34" charset="0"/>
              </a:rPr>
              <a:t>Voorbeeld:</a:t>
            </a:r>
          </a:p>
          <a:p>
            <a:r>
              <a:rPr lang="nl-NL" dirty="0" smtClean="0">
                <a:latin typeface="Arial" pitchFamily="34" charset="0"/>
                <a:cs typeface="Arial" pitchFamily="34" charset="0"/>
              </a:rPr>
              <a:t>sein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kleiner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Mann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(mannelijk, 1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ste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kein</a:t>
            </a:r>
            <a:r>
              <a:rPr lang="nl-NL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 Frau (vrouwelijk, 4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</a:p>
          <a:p>
            <a:r>
              <a:rPr lang="nl-NL" dirty="0" err="1" smtClean="0">
                <a:latin typeface="Arial" pitchFamily="34" charset="0"/>
                <a:cs typeface="Arial" pitchFamily="34" charset="0"/>
              </a:rPr>
              <a:t>euer</a:t>
            </a:r>
            <a:r>
              <a:rPr lang="nl-NL" b="1" dirty="0" err="1" smtClean="0">
                <a:latin typeface="Arial" pitchFamily="34" charset="0"/>
                <a:cs typeface="Arial" pitchFamily="34" charset="0"/>
              </a:rPr>
              <a:t>en</a:t>
            </a:r>
            <a:r>
              <a:rPr lang="nl-NL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kleinen </a:t>
            </a:r>
            <a:r>
              <a:rPr lang="nl-NL" dirty="0" err="1" smtClean="0">
                <a:latin typeface="Arial" pitchFamily="34" charset="0"/>
                <a:cs typeface="Arial" pitchFamily="34" charset="0"/>
              </a:rPr>
              <a:t>Kindern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(meervoud, 3</a:t>
            </a:r>
            <a:r>
              <a:rPr lang="nl-NL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dirty="0" smtClean="0">
                <a:latin typeface="Arial" pitchFamily="34" charset="0"/>
                <a:cs typeface="Arial" pitchFamily="34" charset="0"/>
              </a:rPr>
              <a:t> naamval)</a:t>
            </a:r>
            <a:endParaRPr lang="nl-NL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724128" y="4869160"/>
            <a:ext cx="3168352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Let goed op bij 2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mannelijk en onzijdig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bij 3</a:t>
            </a:r>
            <a:r>
              <a:rPr lang="nl-NL" sz="1600" baseline="30000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 naamval meervoud: hier komt nog een </a:t>
            </a:r>
            <a:r>
              <a:rPr lang="nl-NL" sz="1600" b="1" dirty="0" smtClean="0">
                <a:latin typeface="Arial" pitchFamily="34" charset="0"/>
                <a:cs typeface="Arial" pitchFamily="34" charset="0"/>
              </a:rPr>
              <a:t>extra letter </a:t>
            </a:r>
            <a:r>
              <a:rPr lang="nl-NL" sz="1600" dirty="0" smtClean="0">
                <a:latin typeface="Arial" pitchFamily="34" charset="0"/>
                <a:cs typeface="Arial" pitchFamily="34" charset="0"/>
              </a:rPr>
              <a:t>achter het zelfstandig naamwoord!</a:t>
            </a:r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Sleutel (het bijvoeglijk naamwoord)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Als je kijkt naar het </a:t>
            </a:r>
            <a:r>
              <a:rPr lang="nl-NL" sz="2400" dirty="0" smtClean="0">
                <a:latin typeface="Arial" pitchFamily="34" charset="0"/>
                <a:cs typeface="Arial" pitchFamily="34" charset="0"/>
                <a:hlinkClick r:id="rId2" action="ppaction://hlinksldjump"/>
              </a:rPr>
              <a:t>schema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 op de vorige dia, zie je dat er een dikgedrukte sleutel om een aantal vakjes heenloopt. Deze sleutel heeft </a:t>
            </a:r>
            <a:r>
              <a:rPr lang="nl-NL" sz="2400" b="1" dirty="0" smtClean="0">
                <a:latin typeface="Arial" pitchFamily="34" charset="0"/>
                <a:cs typeface="Arial" pitchFamily="34" charset="0"/>
              </a:rPr>
              <a:t>alleen betrekking op het bijvoeglijk naamwoord! </a:t>
            </a:r>
            <a:r>
              <a:rPr lang="nl-NL" sz="2400" dirty="0" smtClean="0">
                <a:latin typeface="Arial" pitchFamily="34" charset="0"/>
                <a:cs typeface="Arial" pitchFamily="34" charset="0"/>
              </a:rPr>
              <a:t>De regel is:</a:t>
            </a:r>
            <a:endParaRPr lang="nl-NL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683568" y="3717032"/>
            <a:ext cx="7848872" cy="273921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sz="2200" dirty="0">
                <a:latin typeface="Arial" pitchFamily="34" charset="0"/>
                <a:cs typeface="Arial" pitchFamily="34" charset="0"/>
              </a:rPr>
              <a:t>Alle bijvoeglijk naamwoorden die in de sleutel vallen, krijgen ‘–en’ achter 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het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bijvoeglijk 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naamwoord </a:t>
            </a:r>
            <a:r>
              <a:rPr lang="nl-NL" sz="2200" b="1" dirty="0" smtClean="0">
                <a:latin typeface="Arial" pitchFamily="34" charset="0"/>
                <a:cs typeface="Arial" pitchFamily="34" charset="0"/>
              </a:rPr>
              <a:t>(hetzelfde als de ‘der’-</a:t>
            </a:r>
            <a:r>
              <a:rPr lang="nl-NL" sz="2200" b="1" dirty="0" err="1" smtClean="0">
                <a:latin typeface="Arial" pitchFamily="34" charset="0"/>
                <a:cs typeface="Arial" pitchFamily="34" charset="0"/>
              </a:rPr>
              <a:t>Gruppe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!).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Alle bijvoeglijk naamwoorden die uit de sleutel vallen, krijgen alleen een ‘–e’ achter het bijvoeglijk naamwoord, </a:t>
            </a:r>
            <a:r>
              <a:rPr lang="nl-NL" sz="2200" b="1" dirty="0">
                <a:latin typeface="Arial" pitchFamily="34" charset="0"/>
                <a:cs typeface="Arial" pitchFamily="34" charset="0"/>
              </a:rPr>
              <a:t>behalve 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nl-NL" sz="2200" dirty="0">
              <a:latin typeface="Arial" pitchFamily="34" charset="0"/>
              <a:cs typeface="Arial" pitchFamily="34" charset="0"/>
            </a:endParaRPr>
          </a:p>
          <a:p>
            <a:r>
              <a:rPr lang="nl-NL" sz="2200" dirty="0">
                <a:latin typeface="Arial" pitchFamily="34" charset="0"/>
                <a:cs typeface="Arial" pitchFamily="34" charset="0"/>
              </a:rPr>
              <a:t>Mannelijk 1</a:t>
            </a:r>
            <a:r>
              <a:rPr lang="nl-NL" sz="2200" baseline="30000" dirty="0">
                <a:latin typeface="Arial" pitchFamily="34" charset="0"/>
                <a:cs typeface="Arial" pitchFamily="34" charset="0"/>
              </a:rPr>
              <a:t>ste</a:t>
            </a:r>
            <a:r>
              <a:rPr lang="nl-NL" sz="2200" b="1" baseline="30000" dirty="0">
                <a:latin typeface="Arial" pitchFamily="34" charset="0"/>
                <a:cs typeface="Arial" pitchFamily="34" charset="0"/>
              </a:rPr>
              <a:t>: </a:t>
            </a:r>
            <a:r>
              <a:rPr lang="nl-NL" sz="2200" b="1" baseline="30000" dirty="0" smtClean="0">
                <a:latin typeface="Arial" pitchFamily="34" charset="0"/>
                <a:cs typeface="Arial" pitchFamily="34" charset="0"/>
              </a:rPr>
              <a:t>		‘</a:t>
            </a:r>
            <a:r>
              <a:rPr lang="nl-NL" sz="22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nl-NL" sz="2200" b="1" dirty="0">
                <a:latin typeface="Arial" pitchFamily="34" charset="0"/>
                <a:cs typeface="Arial" pitchFamily="34" charset="0"/>
              </a:rPr>
              <a:t>er’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 achter het bijvoeglijk naamwoord</a:t>
            </a:r>
          </a:p>
          <a:p>
            <a:r>
              <a:rPr lang="nl-NL" sz="2200" dirty="0" smtClean="0">
                <a:latin typeface="Arial" pitchFamily="34" charset="0"/>
                <a:cs typeface="Arial" pitchFamily="34" charset="0"/>
              </a:rPr>
              <a:t>Onzijdig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1</a:t>
            </a:r>
            <a:r>
              <a:rPr lang="nl-NL" sz="2200" baseline="30000" dirty="0">
                <a:latin typeface="Arial" pitchFamily="34" charset="0"/>
                <a:cs typeface="Arial" pitchFamily="34" charset="0"/>
              </a:rPr>
              <a:t>ste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 en 4</a:t>
            </a:r>
            <a:r>
              <a:rPr lang="nl-NL" sz="2200" baseline="30000" dirty="0">
                <a:latin typeface="Arial" pitchFamily="34" charset="0"/>
                <a:cs typeface="Arial" pitchFamily="34" charset="0"/>
              </a:rPr>
              <a:t>e</a:t>
            </a:r>
            <a:r>
              <a:rPr lang="nl-NL" sz="2200" dirty="0" smtClean="0">
                <a:latin typeface="Arial" pitchFamily="34" charset="0"/>
                <a:cs typeface="Arial" pitchFamily="34" charset="0"/>
              </a:rPr>
              <a:t>:	 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‘</a:t>
            </a:r>
            <a:r>
              <a:rPr lang="nl-NL" sz="2200" b="1" dirty="0">
                <a:latin typeface="Arial" pitchFamily="34" charset="0"/>
                <a:cs typeface="Arial" pitchFamily="34" charset="0"/>
              </a:rPr>
              <a:t>-es’</a:t>
            </a:r>
            <a:r>
              <a:rPr lang="nl-NL" sz="2200" dirty="0">
                <a:latin typeface="Arial" pitchFamily="34" charset="0"/>
                <a:cs typeface="Arial" pitchFamily="34" charset="0"/>
              </a:rPr>
              <a:t>  achter het bijvoeglijk naamwoord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167</Words>
  <Application>Microsoft Office PowerPoint</Application>
  <PresentationFormat>Diavoorstelling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Office-thema</vt:lpstr>
      <vt:lpstr>De ‘ein’-Gruppe</vt:lpstr>
      <vt:lpstr>Welke woorden horen tot de ‘ein’-Gruppe?</vt:lpstr>
      <vt:lpstr>Het schema van de ‘ein’-Gruppe</vt:lpstr>
      <vt:lpstr>Sleutel (het bijvoeglijk naamwoord)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‘ein’-Gruppe</dc:title>
  <dc:creator>KMR</dc:creator>
  <cp:lastModifiedBy>KMR</cp:lastModifiedBy>
  <cp:revision>2</cp:revision>
  <dcterms:created xsi:type="dcterms:W3CDTF">2016-01-07T10:48:22Z</dcterms:created>
  <dcterms:modified xsi:type="dcterms:W3CDTF">2016-01-07T11:00:44Z</dcterms:modified>
</cp:coreProperties>
</file>